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a52a9fc94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a52a9fc94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9a52a9fc94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9a52a9fc94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a52a9fc9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9a52a9fc9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a52a9fc9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a52a9fc9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9a52a9fc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9a52a9fc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a52a9fc9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a52a9fc9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9a52a9fc94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9a52a9fc94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9a52a9fc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9a52a9fc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a52a9fc9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a52a9fc9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a52a9fc94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a52a9fc94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a52a9fc94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9a52a9fc94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a52a9fc9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a52a9fc9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g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Easy-Encryption</a:t>
            </a:r>
            <a:endParaRPr/>
          </a:p>
        </p:txBody>
      </p:sp>
      <p:sp>
        <p:nvSpPr>
          <p:cNvPr id="55" name="Google Shape;55;p13"/>
          <p:cNvSpPr txBox="1"/>
          <p:nvPr>
            <p:ph idx="1" type="subTitle"/>
          </p:nvPr>
        </p:nvSpPr>
        <p:spPr>
          <a:xfrm>
            <a:off x="311700" y="2834125"/>
            <a:ext cx="8520600" cy="19017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solidFill>
                  <a:srgbClr val="000000"/>
                </a:solidFill>
              </a:rPr>
              <a:t>By Encryption Team Members: </a:t>
            </a:r>
            <a:endParaRPr>
              <a:solidFill>
                <a:srgbClr val="000000"/>
              </a:solidFill>
            </a:endParaRPr>
          </a:p>
          <a:p>
            <a:pPr indent="0" lvl="0" marL="0" rtl="0" algn="ctr">
              <a:spcBef>
                <a:spcPts val="0"/>
              </a:spcBef>
              <a:spcAft>
                <a:spcPts val="0"/>
              </a:spcAft>
              <a:buNone/>
            </a:pPr>
            <a:r>
              <a:rPr lang="en">
                <a:solidFill>
                  <a:srgbClr val="000000"/>
                </a:solidFill>
              </a:rPr>
              <a:t>Preaston Cunningham</a:t>
            </a:r>
            <a:endParaRPr>
              <a:solidFill>
                <a:srgbClr val="000000"/>
              </a:solidFill>
            </a:endParaRPr>
          </a:p>
          <a:p>
            <a:pPr indent="0" lvl="0" marL="0" rtl="0" algn="ctr">
              <a:spcBef>
                <a:spcPts val="0"/>
              </a:spcBef>
              <a:spcAft>
                <a:spcPts val="0"/>
              </a:spcAft>
              <a:buNone/>
            </a:pPr>
            <a:r>
              <a:rPr lang="en">
                <a:solidFill>
                  <a:srgbClr val="000000"/>
                </a:solidFill>
              </a:rPr>
              <a:t>Abdurrahmaan Baghdadi</a:t>
            </a:r>
            <a:endParaRPr>
              <a:solidFill>
                <a:srgbClr val="000000"/>
              </a:solidFill>
            </a:endParaRPr>
          </a:p>
          <a:p>
            <a:pPr indent="0" lvl="0" marL="0" rtl="0" algn="ctr">
              <a:spcBef>
                <a:spcPts val="0"/>
              </a:spcBef>
              <a:spcAft>
                <a:spcPts val="0"/>
              </a:spcAft>
              <a:buNone/>
            </a:pPr>
            <a:r>
              <a:rPr lang="en">
                <a:solidFill>
                  <a:srgbClr val="000000"/>
                </a:solidFill>
              </a:rPr>
              <a:t>Jacob Houssian</a:t>
            </a:r>
            <a:endParaRPr>
              <a:solidFill>
                <a:srgbClr val="000000"/>
              </a:solidFill>
            </a:endParaRPr>
          </a:p>
          <a:p>
            <a:pPr indent="0" lvl="0" marL="0" rtl="0" algn="ctr">
              <a:spcBef>
                <a:spcPts val="0"/>
              </a:spcBef>
              <a:spcAft>
                <a:spcPts val="0"/>
              </a:spcAft>
              <a:buNone/>
            </a:pPr>
            <a:r>
              <a:rPr lang="en">
                <a:solidFill>
                  <a:srgbClr val="000000"/>
                </a:solidFill>
              </a:rPr>
              <a:t>Daniel Botello IV</a:t>
            </a:r>
            <a:endParaRPr>
              <a:solidFill>
                <a:srgbClr val="000000"/>
              </a:solidFill>
            </a:endParaRPr>
          </a:p>
          <a:p>
            <a:pPr indent="0" lvl="0" marL="0" rtl="0" algn="ctr">
              <a:spcBef>
                <a:spcPts val="0"/>
              </a:spcBef>
              <a:spcAft>
                <a:spcPts val="0"/>
              </a:spcAft>
              <a:buNone/>
            </a:pPr>
            <a:r>
              <a:rPr lang="en">
                <a:solidFill>
                  <a:srgbClr val="000000"/>
                </a:solidFill>
              </a:rPr>
              <a:t>Pedro Davila</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0" y="0"/>
            <a:ext cx="340150" cy="34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Vault.fxml</a:t>
            </a:r>
            <a:endParaRPr/>
          </a:p>
        </p:txBody>
      </p:sp>
      <p:sp>
        <p:nvSpPr>
          <p:cNvPr id="127" name="Google Shape;127;p22"/>
          <p:cNvSpPr txBox="1"/>
          <p:nvPr>
            <p:ph idx="1" type="body"/>
          </p:nvPr>
        </p:nvSpPr>
        <p:spPr>
          <a:xfrm>
            <a:off x="4343400" y="10762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Here is our vault.</a:t>
            </a:r>
            <a:endParaRPr>
              <a:solidFill>
                <a:schemeClr val="dk1"/>
              </a:solidFill>
            </a:endParaRPr>
          </a:p>
          <a:p>
            <a:pPr indent="0" lvl="0" marL="0" rtl="0" algn="ctr">
              <a:spcBef>
                <a:spcPts val="1200"/>
              </a:spcBef>
              <a:spcAft>
                <a:spcPts val="1200"/>
              </a:spcAft>
              <a:buNone/>
            </a:pPr>
            <a:r>
              <a:rPr lang="en">
                <a:solidFill>
                  <a:schemeClr val="dk1"/>
                </a:solidFill>
              </a:rPr>
              <a:t>This is a text file that the user can write to within our application. When the user is logged in they will see their vault in a decrypted state. Once the user leaves the vault the vault contents are encrypted.</a:t>
            </a:r>
            <a:endParaRPr>
              <a:solidFill>
                <a:schemeClr val="dk1"/>
              </a:solidFill>
            </a:endParaRPr>
          </a:p>
        </p:txBody>
      </p:sp>
      <p:pic>
        <p:nvPicPr>
          <p:cNvPr id="128" name="Google Shape;128;p22"/>
          <p:cNvPicPr preferRelativeResize="0"/>
          <p:nvPr/>
        </p:nvPicPr>
        <p:blipFill rotWithShape="1">
          <a:blip r:embed="rId3">
            <a:alphaModFix/>
          </a:blip>
          <a:srcRect b="0" l="0" r="5988" t="0"/>
          <a:stretch/>
        </p:blipFill>
        <p:spPr>
          <a:xfrm>
            <a:off x="113600" y="1017725"/>
            <a:ext cx="4011699" cy="3391325"/>
          </a:xfrm>
          <a:prstGeom prst="rect">
            <a:avLst/>
          </a:prstGeom>
          <a:noFill/>
          <a:ln>
            <a:noFill/>
          </a:ln>
        </p:spPr>
      </p:pic>
      <p:pic>
        <p:nvPicPr>
          <p:cNvPr id="129" name="Google Shape;129;p22"/>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Vault.fxml</a:t>
            </a:r>
            <a:endParaRPr/>
          </a:p>
        </p:txBody>
      </p:sp>
      <p:sp>
        <p:nvSpPr>
          <p:cNvPr id="135" name="Google Shape;135;p23"/>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rPr>
              <a:t>Here you can see that the contents of vault are encrypted in the vault file and decrypted while viewing in the vault. While for demo purposes there is a vaultDecrypted.txt this is not in the standard application.</a:t>
            </a:r>
            <a:endParaRPr>
              <a:solidFill>
                <a:schemeClr val="dk1"/>
              </a:solidFill>
            </a:endParaRPr>
          </a:p>
        </p:txBody>
      </p:sp>
      <p:pic>
        <p:nvPicPr>
          <p:cNvPr id="136" name="Google Shape;136;p23"/>
          <p:cNvPicPr preferRelativeResize="0"/>
          <p:nvPr/>
        </p:nvPicPr>
        <p:blipFill>
          <a:blip r:embed="rId3">
            <a:alphaModFix/>
          </a:blip>
          <a:stretch>
            <a:fillRect/>
          </a:stretch>
        </p:blipFill>
        <p:spPr>
          <a:xfrm>
            <a:off x="87725" y="960800"/>
            <a:ext cx="4267201" cy="3608086"/>
          </a:xfrm>
          <a:prstGeom prst="rect">
            <a:avLst/>
          </a:prstGeom>
          <a:noFill/>
          <a:ln>
            <a:noFill/>
          </a:ln>
        </p:spPr>
      </p:pic>
      <p:pic>
        <p:nvPicPr>
          <p:cNvPr id="137" name="Google Shape;137;p23"/>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SavedKeysView.fxml</a:t>
            </a:r>
            <a:endParaRPr/>
          </a:p>
        </p:txBody>
      </p:sp>
      <p:sp>
        <p:nvSpPr>
          <p:cNvPr id="143" name="Google Shape;143;p24"/>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Here you can see SavedKeys.</a:t>
            </a:r>
            <a:endParaRPr>
              <a:solidFill>
                <a:schemeClr val="dk1"/>
              </a:solidFill>
            </a:endParaRPr>
          </a:p>
          <a:p>
            <a:pPr indent="0" lvl="0" marL="0" rtl="0" algn="ctr">
              <a:spcBef>
                <a:spcPts val="1200"/>
              </a:spcBef>
              <a:spcAft>
                <a:spcPts val="1200"/>
              </a:spcAft>
              <a:buNone/>
            </a:pPr>
            <a:r>
              <a:rPr lang="en">
                <a:solidFill>
                  <a:schemeClr val="dk1"/>
                </a:solidFill>
              </a:rPr>
              <a:t>This will save the user’s keys after they have encrypted a file.</a:t>
            </a:r>
            <a:endParaRPr>
              <a:solidFill>
                <a:schemeClr val="dk1"/>
              </a:solidFill>
            </a:endParaRPr>
          </a:p>
        </p:txBody>
      </p:sp>
      <p:pic>
        <p:nvPicPr>
          <p:cNvPr id="144" name="Google Shape;144;p24"/>
          <p:cNvPicPr preferRelativeResize="0"/>
          <p:nvPr/>
        </p:nvPicPr>
        <p:blipFill>
          <a:blip r:embed="rId3">
            <a:alphaModFix/>
          </a:blip>
          <a:stretch>
            <a:fillRect/>
          </a:stretch>
        </p:blipFill>
        <p:spPr>
          <a:xfrm>
            <a:off x="204175" y="1118375"/>
            <a:ext cx="4267199" cy="3391329"/>
          </a:xfrm>
          <a:prstGeom prst="rect">
            <a:avLst/>
          </a:prstGeom>
          <a:noFill/>
          <a:ln>
            <a:noFill/>
          </a:ln>
        </p:spPr>
      </p:pic>
      <p:pic>
        <p:nvPicPr>
          <p:cNvPr id="145" name="Google Shape;145;p24"/>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151" name="Google Shape;151;p25"/>
          <p:cNvSpPr txBox="1"/>
          <p:nvPr>
            <p:ph idx="1" type="body"/>
          </p:nvPr>
        </p:nvSpPr>
        <p:spPr>
          <a:xfrm>
            <a:off x="412150" y="1152475"/>
            <a:ext cx="842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	Through the use of AES encryption </a:t>
            </a:r>
            <a:r>
              <a:rPr lang="en">
                <a:solidFill>
                  <a:schemeClr val="dk1"/>
                </a:solidFill>
              </a:rPr>
              <a:t>method</a:t>
            </a:r>
            <a:r>
              <a:rPr lang="en">
                <a:solidFill>
                  <a:schemeClr val="dk1"/>
                </a:solidFill>
              </a:rPr>
              <a:t> and key storage we can hope to have a lasting impact on the user convenience of security for file storage and </a:t>
            </a:r>
            <a:r>
              <a:rPr lang="en">
                <a:solidFill>
                  <a:schemeClr val="dk1"/>
                </a:solidFill>
              </a:rPr>
              <a:t>information</a:t>
            </a:r>
            <a:r>
              <a:rPr lang="en">
                <a:solidFill>
                  <a:schemeClr val="dk1"/>
                </a:solidFill>
              </a:rPr>
              <a:t> transfer. We also hope to encourage users on how easy it is to keep your files encrypted and save from being stolen by malicious attackers. Through this project we have learned about encryption and how to </a:t>
            </a:r>
            <a:r>
              <a:rPr lang="en">
                <a:solidFill>
                  <a:schemeClr val="dk1"/>
                </a:solidFill>
              </a:rPr>
              <a:t>implement</a:t>
            </a:r>
            <a:r>
              <a:rPr lang="en">
                <a:solidFill>
                  <a:schemeClr val="dk1"/>
                </a:solidFill>
              </a:rPr>
              <a:t> user friendly software for a java </a:t>
            </a:r>
            <a:r>
              <a:rPr lang="en">
                <a:solidFill>
                  <a:schemeClr val="dk1"/>
                </a:solidFill>
              </a:rPr>
              <a:t>environment</a:t>
            </a:r>
            <a:r>
              <a:rPr lang="en">
                <a:solidFill>
                  <a:schemeClr val="dk1"/>
                </a:solidFill>
              </a:rPr>
              <a:t>. This project has also provided practice with the use of git </a:t>
            </a:r>
            <a:r>
              <a:rPr lang="en">
                <a:solidFill>
                  <a:schemeClr val="dk1"/>
                </a:solidFill>
              </a:rPr>
              <a:t>through github, egit, and linux git commands. We are grateful for your attendance and hope you enjoyed our project. Keep your data safe!!!!!</a:t>
            </a:r>
            <a:r>
              <a:rPr lang="en">
                <a:solidFill>
                  <a:schemeClr val="dk1"/>
                </a:solidFill>
              </a:rPr>
              <a:t> </a:t>
            </a:r>
            <a:endParaRPr>
              <a:solidFill>
                <a:schemeClr val="dk1"/>
              </a:solidFill>
            </a:endParaRPr>
          </a:p>
        </p:txBody>
      </p:sp>
      <p:pic>
        <p:nvPicPr>
          <p:cNvPr id="152" name="Google Shape;152;p25"/>
          <p:cNvPicPr preferRelativeResize="0"/>
          <p:nvPr/>
        </p:nvPicPr>
        <p:blipFill>
          <a:blip r:embed="rId3">
            <a:alphaModFix/>
          </a:blip>
          <a:stretch>
            <a:fillRect/>
          </a:stretch>
        </p:blipFill>
        <p:spPr>
          <a:xfrm>
            <a:off x="0" y="0"/>
            <a:ext cx="340150" cy="34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Necessity for the application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a:solidFill>
                  <a:schemeClr val="dk1"/>
                </a:solidFill>
              </a:rPr>
              <a:t>With a world that is heavily dependent on technology it is important that data is secured. Following the same principles given in cybersecurity training, it is important to consider the confidentiality of important information. This information can include but is not limited to </a:t>
            </a:r>
            <a:r>
              <a:rPr lang="en">
                <a:solidFill>
                  <a:schemeClr val="dk1"/>
                </a:solidFill>
              </a:rPr>
              <a:t>Personally Identifiable Information (PII), Healthcare information, and Financial information. When handling significant </a:t>
            </a:r>
            <a:r>
              <a:rPr lang="en">
                <a:solidFill>
                  <a:schemeClr val="dk1"/>
                </a:solidFill>
              </a:rPr>
              <a:t>information</a:t>
            </a:r>
            <a:r>
              <a:rPr lang="en">
                <a:solidFill>
                  <a:schemeClr val="dk1"/>
                </a:solidFill>
              </a:rPr>
              <a:t> it is important to store this data in a </a:t>
            </a:r>
            <a:r>
              <a:rPr lang="en">
                <a:solidFill>
                  <a:schemeClr val="dk1"/>
                </a:solidFill>
              </a:rPr>
              <a:t>secure</a:t>
            </a:r>
            <a:r>
              <a:rPr lang="en">
                <a:solidFill>
                  <a:schemeClr val="dk1"/>
                </a:solidFill>
              </a:rPr>
              <a:t> manner. Our application hopes to </a:t>
            </a:r>
            <a:r>
              <a:rPr lang="en">
                <a:solidFill>
                  <a:schemeClr val="dk1"/>
                </a:solidFill>
              </a:rPr>
              <a:t>pursue</a:t>
            </a:r>
            <a:r>
              <a:rPr lang="en">
                <a:solidFill>
                  <a:schemeClr val="dk1"/>
                </a:solidFill>
              </a:rPr>
              <a:t> this feat in a efficient manner by providing the following services: Encryption of files, Decryption of files, a Secure Personal Information storage vault, and Saved Keys for user </a:t>
            </a:r>
            <a:r>
              <a:rPr lang="en">
                <a:solidFill>
                  <a:schemeClr val="dk1"/>
                </a:solidFill>
              </a:rPr>
              <a:t>convenience</a:t>
            </a:r>
            <a:r>
              <a:rPr lang="en">
                <a:solidFill>
                  <a:schemeClr val="dk1"/>
                </a:solidFill>
              </a:rPr>
              <a:t>. </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0" y="0"/>
            <a:ext cx="340150" cy="34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Login.fxml</a:t>
            </a:r>
            <a:endParaRPr/>
          </a:p>
        </p:txBody>
      </p:sp>
      <p:sp>
        <p:nvSpPr>
          <p:cNvPr id="69" name="Google Shape;69;p15"/>
          <p:cNvSpPr txBox="1"/>
          <p:nvPr>
            <p:ph idx="1" type="body"/>
          </p:nvPr>
        </p:nvSpPr>
        <p:spPr>
          <a:xfrm>
            <a:off x="5402300" y="1152475"/>
            <a:ext cx="342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Here is the log in </a:t>
            </a:r>
            <a:r>
              <a:rPr lang="en">
                <a:solidFill>
                  <a:schemeClr val="dk1"/>
                </a:solidFill>
              </a:rPr>
              <a:t>functionality.</a:t>
            </a:r>
            <a:endParaRPr>
              <a:solidFill>
                <a:schemeClr val="dk1"/>
              </a:solidFill>
            </a:endParaRPr>
          </a:p>
          <a:p>
            <a:pPr indent="0" lvl="0" marL="0" rtl="0" algn="ctr">
              <a:spcBef>
                <a:spcPts val="1200"/>
              </a:spcBef>
              <a:spcAft>
                <a:spcPts val="0"/>
              </a:spcAft>
              <a:buNone/>
            </a:pPr>
            <a:r>
              <a:t/>
            </a:r>
            <a:endParaRPr>
              <a:solidFill>
                <a:schemeClr val="dk1"/>
              </a:solidFill>
            </a:endParaRPr>
          </a:p>
          <a:p>
            <a:pPr indent="0" lvl="0" marL="0" rtl="0" algn="ctr">
              <a:spcBef>
                <a:spcPts val="1200"/>
              </a:spcBef>
              <a:spcAft>
                <a:spcPts val="1200"/>
              </a:spcAft>
              <a:buNone/>
            </a:pPr>
            <a:r>
              <a:rPr lang="en">
                <a:solidFill>
                  <a:schemeClr val="dk1"/>
                </a:solidFill>
              </a:rPr>
              <a:t>When a user inputs the wrong information, it will display an error prompt to the user.</a:t>
            </a:r>
            <a:endParaRPr>
              <a:solidFill>
                <a:schemeClr val="dk1"/>
              </a:solidFill>
            </a:endParaRPr>
          </a:p>
        </p:txBody>
      </p:sp>
      <p:sp>
        <p:nvSpPr>
          <p:cNvPr id="70" name="Google Shape;70;p15"/>
          <p:cNvSpPr/>
          <p:nvPr/>
        </p:nvSpPr>
        <p:spPr>
          <a:xfrm>
            <a:off x="175250" y="994875"/>
            <a:ext cx="4488900" cy="3798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rotWithShape="1">
          <a:blip r:embed="rId3">
            <a:alphaModFix/>
          </a:blip>
          <a:srcRect b="0" l="0" r="6164" t="0"/>
          <a:stretch/>
        </p:blipFill>
        <p:spPr>
          <a:xfrm>
            <a:off x="208325" y="1017725"/>
            <a:ext cx="4430775" cy="3752601"/>
          </a:xfrm>
          <a:prstGeom prst="rect">
            <a:avLst/>
          </a:prstGeom>
          <a:noFill/>
          <a:ln>
            <a:noFill/>
          </a:ln>
        </p:spPr>
      </p:pic>
      <p:pic>
        <p:nvPicPr>
          <p:cNvPr id="72" name="Google Shape;72;p15"/>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Login.fxml (cont.)</a:t>
            </a:r>
            <a:endParaRPr/>
          </a:p>
        </p:txBody>
      </p:sp>
      <p:sp>
        <p:nvSpPr>
          <p:cNvPr id="78" name="Google Shape;78;p16"/>
          <p:cNvSpPr txBox="1"/>
          <p:nvPr>
            <p:ph idx="1" type="body"/>
          </p:nvPr>
        </p:nvSpPr>
        <p:spPr>
          <a:xfrm>
            <a:off x="5173700" y="1152475"/>
            <a:ext cx="342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Here is the log in functionality.</a:t>
            </a:r>
            <a:endParaRPr>
              <a:solidFill>
                <a:schemeClr val="dk1"/>
              </a:solidFill>
            </a:endParaRPr>
          </a:p>
          <a:p>
            <a:pPr indent="0" lvl="0" marL="0" rtl="0" algn="ctr">
              <a:spcBef>
                <a:spcPts val="1200"/>
              </a:spcBef>
              <a:spcAft>
                <a:spcPts val="0"/>
              </a:spcAft>
              <a:buNone/>
            </a:pPr>
            <a:r>
              <a:t/>
            </a:r>
            <a:endParaRPr>
              <a:solidFill>
                <a:schemeClr val="dk1"/>
              </a:solidFill>
            </a:endParaRPr>
          </a:p>
          <a:p>
            <a:pPr indent="0" lvl="0" marL="0" rtl="0" algn="ctr">
              <a:spcBef>
                <a:spcPts val="1200"/>
              </a:spcBef>
              <a:spcAft>
                <a:spcPts val="1200"/>
              </a:spcAft>
              <a:buNone/>
            </a:pPr>
            <a:r>
              <a:rPr lang="en">
                <a:solidFill>
                  <a:schemeClr val="dk1"/>
                </a:solidFill>
              </a:rPr>
              <a:t>When a user inputs the correct information they are given access to the primary interface.</a:t>
            </a:r>
            <a:endParaRPr>
              <a:solidFill>
                <a:schemeClr val="dk1"/>
              </a:solidFill>
            </a:endParaRPr>
          </a:p>
        </p:txBody>
      </p:sp>
      <p:sp>
        <p:nvSpPr>
          <p:cNvPr id="79" name="Google Shape;79;p16"/>
          <p:cNvSpPr/>
          <p:nvPr/>
        </p:nvSpPr>
        <p:spPr>
          <a:xfrm>
            <a:off x="175250" y="994875"/>
            <a:ext cx="4488900" cy="3798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6"/>
          <p:cNvPicPr preferRelativeResize="0"/>
          <p:nvPr/>
        </p:nvPicPr>
        <p:blipFill rotWithShape="1">
          <a:blip r:embed="rId3">
            <a:alphaModFix/>
          </a:blip>
          <a:srcRect b="-847" l="0" r="6076" t="0"/>
          <a:stretch/>
        </p:blipFill>
        <p:spPr>
          <a:xfrm>
            <a:off x="209725" y="1017725"/>
            <a:ext cx="4438950" cy="3787775"/>
          </a:xfrm>
          <a:prstGeom prst="rect">
            <a:avLst/>
          </a:prstGeom>
          <a:noFill/>
          <a:ln>
            <a:noFill/>
          </a:ln>
        </p:spPr>
      </p:pic>
      <p:pic>
        <p:nvPicPr>
          <p:cNvPr id="81" name="Google Shape;81;p16"/>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UserInteraction.fxml</a:t>
            </a:r>
            <a:endParaRPr/>
          </a:p>
        </p:txBody>
      </p:sp>
      <p:sp>
        <p:nvSpPr>
          <p:cNvPr id="87" name="Google Shape;87;p17"/>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rPr>
              <a:t>The UserInteraction view is used as a home menu for the user to navigate between different views.</a:t>
            </a:r>
            <a:endParaRPr>
              <a:solidFill>
                <a:schemeClr val="dk1"/>
              </a:solidFill>
            </a:endParaRPr>
          </a:p>
        </p:txBody>
      </p:sp>
      <p:pic>
        <p:nvPicPr>
          <p:cNvPr id="88" name="Google Shape;88;p17"/>
          <p:cNvPicPr preferRelativeResize="0"/>
          <p:nvPr/>
        </p:nvPicPr>
        <p:blipFill>
          <a:blip r:embed="rId3">
            <a:alphaModFix/>
          </a:blip>
          <a:stretch>
            <a:fillRect/>
          </a:stretch>
        </p:blipFill>
        <p:spPr>
          <a:xfrm>
            <a:off x="0" y="0"/>
            <a:ext cx="340150" cy="340150"/>
          </a:xfrm>
          <a:prstGeom prst="rect">
            <a:avLst/>
          </a:prstGeom>
          <a:noFill/>
          <a:ln>
            <a:noFill/>
          </a:ln>
        </p:spPr>
      </p:pic>
      <p:pic>
        <p:nvPicPr>
          <p:cNvPr id="89" name="Google Shape;89;p17"/>
          <p:cNvPicPr preferRelativeResize="0"/>
          <p:nvPr/>
        </p:nvPicPr>
        <p:blipFill>
          <a:blip r:embed="rId4">
            <a:alphaModFix/>
          </a:blip>
          <a:stretch>
            <a:fillRect/>
          </a:stretch>
        </p:blipFill>
        <p:spPr>
          <a:xfrm>
            <a:off x="165325" y="1051813"/>
            <a:ext cx="4267201" cy="36177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Encrypt.fxml</a:t>
            </a:r>
            <a:endParaRPr/>
          </a:p>
        </p:txBody>
      </p:sp>
      <p:sp>
        <p:nvSpPr>
          <p:cNvPr id="95" name="Google Shape;95;p18"/>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Here is the encryption functionality. </a:t>
            </a:r>
            <a:endParaRPr>
              <a:solidFill>
                <a:schemeClr val="dk1"/>
              </a:solidFill>
            </a:endParaRPr>
          </a:p>
          <a:p>
            <a:pPr indent="0" lvl="0" marL="0" rtl="0" algn="ctr">
              <a:spcBef>
                <a:spcPts val="1200"/>
              </a:spcBef>
              <a:spcAft>
                <a:spcPts val="1200"/>
              </a:spcAft>
              <a:buNone/>
            </a:pPr>
            <a:r>
              <a:rPr lang="en">
                <a:solidFill>
                  <a:schemeClr val="dk1"/>
                </a:solidFill>
              </a:rPr>
              <a:t>This will take a key and a .txt file from the user, it will then encrypt the contents of the file using the key. It will save the encrypted contents in a new file ending with .encrypted.txt.</a:t>
            </a:r>
            <a:endParaRPr>
              <a:solidFill>
                <a:schemeClr val="dk1"/>
              </a:solidFill>
            </a:endParaRPr>
          </a:p>
        </p:txBody>
      </p:sp>
      <p:pic>
        <p:nvPicPr>
          <p:cNvPr id="96" name="Google Shape;96;p18"/>
          <p:cNvPicPr preferRelativeResize="0"/>
          <p:nvPr/>
        </p:nvPicPr>
        <p:blipFill>
          <a:blip r:embed="rId3">
            <a:alphaModFix/>
          </a:blip>
          <a:stretch>
            <a:fillRect/>
          </a:stretch>
        </p:blipFill>
        <p:spPr>
          <a:xfrm>
            <a:off x="152400" y="1170125"/>
            <a:ext cx="4267199" cy="3391329"/>
          </a:xfrm>
          <a:prstGeom prst="rect">
            <a:avLst/>
          </a:prstGeom>
          <a:noFill/>
          <a:ln>
            <a:noFill/>
          </a:ln>
        </p:spPr>
      </p:pic>
      <p:pic>
        <p:nvPicPr>
          <p:cNvPr id="97" name="Google Shape;97;p18"/>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Encrypt</a:t>
            </a:r>
            <a:r>
              <a:rPr lang="en"/>
              <a:t>.fxml Continued</a:t>
            </a:r>
            <a:endParaRPr/>
          </a:p>
        </p:txBody>
      </p:sp>
      <p:sp>
        <p:nvSpPr>
          <p:cNvPr id="103" name="Google Shape;103;p19"/>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en">
                <a:solidFill>
                  <a:schemeClr val="dk1"/>
                </a:solidFill>
              </a:rPr>
              <a:t>Here is a file that was encrypted being opened. As you can see the contents of the file are not readable.</a:t>
            </a:r>
            <a:endParaRPr>
              <a:solidFill>
                <a:schemeClr val="dk1"/>
              </a:solidFill>
            </a:endParaRPr>
          </a:p>
        </p:txBody>
      </p:sp>
      <p:pic>
        <p:nvPicPr>
          <p:cNvPr id="104" name="Google Shape;104;p19"/>
          <p:cNvPicPr preferRelativeResize="0"/>
          <p:nvPr/>
        </p:nvPicPr>
        <p:blipFill>
          <a:blip r:embed="rId3">
            <a:alphaModFix/>
          </a:blip>
          <a:stretch>
            <a:fillRect/>
          </a:stretch>
        </p:blipFill>
        <p:spPr>
          <a:xfrm>
            <a:off x="152400" y="1170125"/>
            <a:ext cx="4267199" cy="3391329"/>
          </a:xfrm>
          <a:prstGeom prst="rect">
            <a:avLst/>
          </a:prstGeom>
          <a:noFill/>
          <a:ln>
            <a:noFill/>
          </a:ln>
        </p:spPr>
      </p:pic>
      <p:pic>
        <p:nvPicPr>
          <p:cNvPr id="105" name="Google Shape;105;p19"/>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Decrypt</a:t>
            </a:r>
            <a:r>
              <a:rPr lang="en"/>
              <a:t>.fxml</a:t>
            </a:r>
            <a:endParaRPr/>
          </a:p>
        </p:txBody>
      </p:sp>
      <p:sp>
        <p:nvSpPr>
          <p:cNvPr id="111" name="Google Shape;111;p20"/>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dk1"/>
                </a:solidFill>
              </a:rPr>
              <a:t>Here is the decryption functionality. </a:t>
            </a:r>
            <a:endParaRPr>
              <a:solidFill>
                <a:schemeClr val="dk1"/>
              </a:solidFill>
            </a:endParaRPr>
          </a:p>
          <a:p>
            <a:pPr indent="0" lvl="0" marL="0" rtl="0" algn="ctr">
              <a:spcBef>
                <a:spcPts val="1200"/>
              </a:spcBef>
              <a:spcAft>
                <a:spcPts val="1200"/>
              </a:spcAft>
              <a:buClr>
                <a:schemeClr val="dk1"/>
              </a:buClr>
              <a:buSzPts val="1100"/>
              <a:buFont typeface="Arial"/>
              <a:buNone/>
            </a:pPr>
            <a:r>
              <a:rPr lang="en">
                <a:solidFill>
                  <a:schemeClr val="dk1"/>
                </a:solidFill>
              </a:rPr>
              <a:t>This will take a key and an encrypted file from the user, it will then decrypt the contents of the file using the key. It will save the decrypted contents in a new file ending with .decrypted.txt.</a:t>
            </a:r>
            <a:endParaRPr>
              <a:solidFill>
                <a:schemeClr val="dk1"/>
              </a:solidFill>
            </a:endParaRPr>
          </a:p>
        </p:txBody>
      </p:sp>
      <p:pic>
        <p:nvPicPr>
          <p:cNvPr id="112" name="Google Shape;112;p20"/>
          <p:cNvPicPr preferRelativeResize="0"/>
          <p:nvPr/>
        </p:nvPicPr>
        <p:blipFill>
          <a:blip r:embed="rId3">
            <a:alphaModFix/>
          </a:blip>
          <a:stretch>
            <a:fillRect/>
          </a:stretch>
        </p:blipFill>
        <p:spPr>
          <a:xfrm>
            <a:off x="162700" y="1017725"/>
            <a:ext cx="4267199" cy="3391329"/>
          </a:xfrm>
          <a:prstGeom prst="rect">
            <a:avLst/>
          </a:prstGeom>
          <a:noFill/>
          <a:ln>
            <a:noFill/>
          </a:ln>
        </p:spPr>
      </p:pic>
      <p:pic>
        <p:nvPicPr>
          <p:cNvPr id="113" name="Google Shape;113;p20"/>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Decrypt.fxml Continued</a:t>
            </a:r>
            <a:endParaRPr/>
          </a:p>
        </p:txBody>
      </p:sp>
      <p:sp>
        <p:nvSpPr>
          <p:cNvPr id="119" name="Google Shape;119;p21"/>
          <p:cNvSpPr txBox="1"/>
          <p:nvPr>
            <p:ph idx="1" type="body"/>
          </p:nvPr>
        </p:nvSpPr>
        <p:spPr>
          <a:xfrm>
            <a:off x="4572000" y="1152475"/>
            <a:ext cx="42603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dk1"/>
                </a:solidFill>
              </a:rPr>
              <a:t>Here is a encrypted file that was decrypted being opened. As you can see the contents of the file are readable.</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p>
        </p:txBody>
      </p:sp>
      <p:pic>
        <p:nvPicPr>
          <p:cNvPr id="120" name="Google Shape;120;p21"/>
          <p:cNvPicPr preferRelativeResize="0"/>
          <p:nvPr/>
        </p:nvPicPr>
        <p:blipFill>
          <a:blip r:embed="rId3">
            <a:alphaModFix/>
          </a:blip>
          <a:stretch>
            <a:fillRect/>
          </a:stretch>
        </p:blipFill>
        <p:spPr>
          <a:xfrm>
            <a:off x="152400" y="1170125"/>
            <a:ext cx="4267199" cy="3391329"/>
          </a:xfrm>
          <a:prstGeom prst="rect">
            <a:avLst/>
          </a:prstGeom>
          <a:noFill/>
          <a:ln>
            <a:noFill/>
          </a:ln>
        </p:spPr>
      </p:pic>
      <p:pic>
        <p:nvPicPr>
          <p:cNvPr id="121" name="Google Shape;121;p21"/>
          <p:cNvPicPr preferRelativeResize="0"/>
          <p:nvPr/>
        </p:nvPicPr>
        <p:blipFill>
          <a:blip r:embed="rId4">
            <a:alphaModFix/>
          </a:blip>
          <a:stretch>
            <a:fillRect/>
          </a:stretch>
        </p:blipFill>
        <p:spPr>
          <a:xfrm>
            <a:off x="0" y="0"/>
            <a:ext cx="340150" cy="34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